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132" r:id="rId2"/>
  </p:sldMasterIdLst>
  <p:notesMasterIdLst>
    <p:notesMasterId r:id="rId25"/>
  </p:notesMasterIdLst>
  <p:handoutMasterIdLst>
    <p:handoutMasterId r:id="rId26"/>
  </p:handoutMasterIdLst>
  <p:sldIdLst>
    <p:sldId id="357" r:id="rId3"/>
    <p:sldId id="369" r:id="rId4"/>
    <p:sldId id="371" r:id="rId5"/>
    <p:sldId id="372" r:id="rId6"/>
    <p:sldId id="373" r:id="rId7"/>
    <p:sldId id="394" r:id="rId8"/>
    <p:sldId id="395" r:id="rId9"/>
    <p:sldId id="396" r:id="rId10"/>
    <p:sldId id="387" r:id="rId11"/>
    <p:sldId id="375" r:id="rId12"/>
    <p:sldId id="377" r:id="rId13"/>
    <p:sldId id="376" r:id="rId14"/>
    <p:sldId id="390" r:id="rId15"/>
    <p:sldId id="379" r:id="rId16"/>
    <p:sldId id="388" r:id="rId17"/>
    <p:sldId id="378" r:id="rId18"/>
    <p:sldId id="380" r:id="rId19"/>
    <p:sldId id="391" r:id="rId20"/>
    <p:sldId id="393" r:id="rId21"/>
    <p:sldId id="392" r:id="rId22"/>
    <p:sldId id="381" r:id="rId23"/>
    <p:sldId id="382" r:id="rId2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340"/>
    <a:srgbClr val="000066"/>
    <a:srgbClr val="CC0000"/>
    <a:srgbClr val="3399FF"/>
    <a:srgbClr val="339933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6296" autoAdjust="0"/>
  </p:normalViewPr>
  <p:slideViewPr>
    <p:cSldViewPr>
      <p:cViewPr varScale="1">
        <p:scale>
          <a:sx n="127" d="100"/>
          <a:sy n="127" d="100"/>
        </p:scale>
        <p:origin x="11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076" y="-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E2CB6-6133-4DAC-8C84-7DE04A7CD06B}" type="datetimeFigureOut">
              <a:rPr lang="en-US" smtClean="0"/>
              <a:pPr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61DB2-E7AB-4E43-BC15-B3ADF3FFA2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56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86E4AE3-CF4A-4D01-A7CD-26C12CC719EB}" type="datetimeFigureOut">
              <a:rPr lang="en-US"/>
              <a:pPr>
                <a:defRPr/>
              </a:pPr>
              <a:t>1/14/20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42E9269-F4F4-4146-82BC-89BDC18A6F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540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2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3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2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67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Touch on limitations of the experiments/conclusions (e.g., small number of classes)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85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42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EDM should apply to any CPS (e.g., planes)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16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 bullet: this should help in reverse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3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267200" y="4114800"/>
            <a:ext cx="4876800" cy="2057400"/>
          </a:xfrm>
          <a:prstGeom prst="rect">
            <a:avLst/>
          </a:prstGeom>
        </p:spPr>
        <p:txBody>
          <a:bodyPr anchor="ctr" anchorCtr="1"/>
          <a:lstStyle>
            <a:lvl1pPr algn="ctr">
              <a:spcBef>
                <a:spcPct val="20000"/>
              </a:spcBef>
              <a:buNone/>
              <a:defRPr sz="2400" b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>
              <a:defRPr b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</a:lstStyle>
          <a:p>
            <a:pPr lvl="0" algn="ctr">
              <a:spcBef>
                <a:spcPct val="20000"/>
              </a:spcBef>
            </a:pPr>
            <a:r>
              <a:rPr lang="en-US" sz="2800" b="1" dirty="0">
                <a:solidFill>
                  <a:srgbClr val="000066"/>
                </a:solidFill>
              </a:rPr>
              <a:t>Click to edit Master text styles</a:t>
            </a:r>
          </a:p>
          <a:p>
            <a:pPr lvl="1" algn="ctr">
              <a:spcBef>
                <a:spcPct val="20000"/>
              </a:spcBef>
            </a:pPr>
            <a:r>
              <a:rPr lang="en-US" sz="2800" b="1" dirty="0">
                <a:solidFill>
                  <a:srgbClr val="000066"/>
                </a:solidFill>
              </a:rPr>
              <a:t>Second level</a:t>
            </a:r>
          </a:p>
        </p:txBody>
      </p:sp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927100" y="242888"/>
            <a:ext cx="67786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271" tIns="45636" rIns="91271" bIns="45636">
            <a:spAutoFit/>
          </a:bodyPr>
          <a:lstStyle/>
          <a:p>
            <a:pPr defTabSz="914408">
              <a:defRPr/>
            </a:pPr>
            <a:r>
              <a:rPr lang="en-US" sz="33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90800" y="1143000"/>
            <a:ext cx="6553200" cy="2743200"/>
          </a:xfrm>
          <a:prstGeom prst="rect">
            <a:avLst/>
          </a:prstGeom>
        </p:spPr>
        <p:txBody>
          <a:bodyPr anchor="ctr" anchorCtr="1"/>
          <a:lstStyle>
            <a:lvl1pPr>
              <a:buNone/>
              <a:defRPr sz="3200" b="0" baseline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en-US" sz="2400" b="1" i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Click to edit Master text styles</a:t>
            </a:r>
          </a:p>
        </p:txBody>
      </p:sp>
      <p:pic>
        <p:nvPicPr>
          <p:cNvPr id="8" name="Picture 17">
            <a:extLst>
              <a:ext uri="{FF2B5EF4-FFF2-40B4-BE49-F238E27FC236}">
                <a16:creationId xmlns:a16="http://schemas.microsoft.com/office/drawing/2014/main" id="{857BAAEC-DC3F-4146-ACDF-C451778B9F9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2" t="2994" r="4895" b="4186"/>
          <a:stretch/>
        </p:blipFill>
        <p:spPr bwMode="auto">
          <a:xfrm>
            <a:off x="1156494" y="2819400"/>
            <a:ext cx="2895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 descr="shield">
            <a:extLst>
              <a:ext uri="{FF2B5EF4-FFF2-40B4-BE49-F238E27FC236}">
                <a16:creationId xmlns:a16="http://schemas.microsoft.com/office/drawing/2014/main" id="{F7828913-E3D1-1A4F-934E-552C9DA0F5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7526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028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4838" cy="4876800"/>
          </a:xfrm>
          <a:prstGeom prst="rect">
            <a:avLst/>
          </a:prstGeom>
        </p:spPr>
        <p:txBody>
          <a:bodyPr anchor="ctr" anchorCtr="0"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10002-136E-40B8-B935-9F5345C21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4114800" cy="48768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10002-136E-40B8-B935-9F5345C21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95800" y="1295400"/>
            <a:ext cx="4114800" cy="48768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A789C-D27A-4D14-8B81-63A023EE86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3A4A-C24C-F04E-BF83-2F106A10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A36B1-40D2-E642-BDDE-BC0167429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91381-3B66-47DE-9920-6C60C9B591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5968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7010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676400" y="1981200"/>
            <a:ext cx="7010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3D586-D78B-460A-853B-6D646F952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2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086B-311F-8B4A-AB16-F6365906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34C8CC-B4F8-C04D-9AF4-68F66BD2A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91381-3B66-47DE-9920-6C60C9B591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092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3373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3484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2341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000066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7772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2057" name="Picture 11" descr="chrmblue_std smal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4373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000066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000066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8580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B91381-3B66-47DE-9920-6C60C9B59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1" r:id="rId2"/>
    <p:sldLayoutId id="2147484116" r:id="rId3"/>
    <p:sldLayoutId id="2147484112" r:id="rId4"/>
    <p:sldLayoutId id="2147484119" r:id="rId5"/>
    <p:sldLayoutId id="2147484118" r:id="rId6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3373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3484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2341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000066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7772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2057" name="Picture 11" descr="chrmblue_std 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4373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000066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000066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8580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B91381-3B66-47DE-9920-6C60C9B59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0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tif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BFCDCF-491B-4A3C-8E10-BED08133D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4400" y="2819400"/>
            <a:ext cx="3429000" cy="1219200"/>
          </a:xfrm>
        </p:spPr>
        <p:txBody>
          <a:bodyPr/>
          <a:lstStyle/>
          <a:p>
            <a:r>
              <a:rPr lang="en-US" dirty="0">
                <a:effectLst/>
              </a:rPr>
              <a:t>Research Update</a:t>
            </a:r>
          </a:p>
          <a:p>
            <a:r>
              <a:rPr lang="en-US" sz="1800" dirty="0">
                <a:effectLst/>
              </a:rPr>
              <a:t>2d Lt David Crow</a:t>
            </a:r>
          </a:p>
          <a:p>
            <a:r>
              <a:rPr lang="en-US" sz="1800" dirty="0">
                <a:effectLst/>
              </a:rPr>
              <a:t>Dr. Scott Graham</a:t>
            </a:r>
          </a:p>
        </p:txBody>
      </p:sp>
    </p:spTree>
    <p:extLst>
      <p:ext uri="{BB962C8B-B14F-4D97-AF65-F5344CB8AC3E}">
        <p14:creationId xmlns:p14="http://schemas.microsoft.com/office/powerpoint/2010/main" val="2416965170"/>
      </p:ext>
    </p:extLst>
  </p:cSld>
  <p:clrMapOvr>
    <a:masterClrMapping/>
  </p:clrMapOvr>
  <p:transition advTm="861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4D2B-9FD4-8547-81E1-D974D9DB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14DE0-4364-7A47-B0B9-270A382F1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224838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Deep learning models can effectively fingerprint vehicles</a:t>
            </a:r>
          </a:p>
          <a:p>
            <a:pPr>
              <a:buFont typeface="System Font Regular"/>
              <a:buChar char="⤷"/>
            </a:pPr>
            <a:r>
              <a:rPr lang="en-US" dirty="0"/>
              <a:t>Deeper analysis of CAN design choices and tendencies</a:t>
            </a:r>
          </a:p>
          <a:p>
            <a:pPr>
              <a:buFont typeface="System Font Regular"/>
              <a:buChar char="⤷"/>
            </a:pPr>
            <a:r>
              <a:rPr lang="en-US" dirty="0"/>
              <a:t>Intruder can employ deep learning for personal gain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D504B-CAF9-C84B-A1C2-555B7E3816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3926E10E-8A7D-9640-BB4D-4E71F4ECFB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148172"/>
              </p:ext>
            </p:extLst>
          </p:nvPr>
        </p:nvGraphicFramePr>
        <p:xfrm>
          <a:off x="669352" y="1752600"/>
          <a:ext cx="750049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2203417445"/>
                    </a:ext>
                  </a:extLst>
                </a:gridCol>
                <a:gridCol w="1289368">
                  <a:extLst>
                    <a:ext uri="{9D8B030D-6E8A-4147-A177-3AD203B41FA5}">
                      <a16:colId xmlns:a16="http://schemas.microsoft.com/office/drawing/2014/main" val="2302110056"/>
                    </a:ext>
                  </a:extLst>
                </a:gridCol>
                <a:gridCol w="1781874">
                  <a:extLst>
                    <a:ext uri="{9D8B030D-6E8A-4147-A177-3AD203B41FA5}">
                      <a16:colId xmlns:a16="http://schemas.microsoft.com/office/drawing/2014/main" val="3343001769"/>
                    </a:ext>
                  </a:extLst>
                </a:gridCol>
                <a:gridCol w="1800924">
                  <a:extLst>
                    <a:ext uri="{9D8B030D-6E8A-4147-A177-3AD203B41FA5}">
                      <a16:colId xmlns:a16="http://schemas.microsoft.com/office/drawing/2014/main" val="22121685"/>
                    </a:ext>
                  </a:extLst>
                </a:gridCol>
                <a:gridCol w="1800924">
                  <a:extLst>
                    <a:ext uri="{9D8B030D-6E8A-4147-A177-3AD203B41FA5}">
                      <a16:colId xmlns:a16="http://schemas.microsoft.com/office/drawing/2014/main" val="54290499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Dataset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Ordered Data Accuracy</a:t>
                      </a:r>
                      <a:endParaRPr lang="en-US" sz="16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Ordered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ArbIDs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Accuracy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Unordered Data Accuracy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21186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05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CNN</a:t>
                      </a:r>
                      <a:endParaRPr lang="en-US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Imbalanced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99.64 %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99.52 %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98.83 %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93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133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8718-E4CA-9D48-8A40-D90C4380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 ⟶ 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2618-C065-EE42-BD7F-4A76B1405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4876800"/>
          </a:xfrm>
        </p:spPr>
        <p:txBody>
          <a:bodyPr/>
          <a:lstStyle/>
          <a:p>
            <a:r>
              <a:rPr lang="en-US" dirty="0"/>
              <a:t>Study 1 assumes we only have access to raw CAN data</a:t>
            </a:r>
          </a:p>
          <a:p>
            <a:r>
              <a:rPr lang="en-US" dirty="0"/>
              <a:t>Study 2 assumes we can extract time series from the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632B6-4F1E-E04E-87E6-C7B72051B4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7241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65DB-21B6-D64C-83EB-91BEDA5B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FC36D-A039-9A40-A03B-4573E7D5D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224838" cy="4419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Can various empirical dynamic modeling (EDM) techniques</a:t>
            </a:r>
          </a:p>
          <a:p>
            <a:pPr marL="0" indent="0" algn="ctr">
              <a:buNone/>
            </a:pPr>
            <a:r>
              <a:rPr lang="en-US" dirty="0"/>
              <a:t> enable better analysis of a vehicle’s time series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080EB-FF61-1641-9D3D-DD579F0A73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7629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B964-0BF9-B245-961D-9B838325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17FD9-76A1-234A-B9D0-D22E2D23F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4905967"/>
            <a:ext cx="8839200" cy="1266232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dirty="0"/>
              <a:t>(a) Google stock price for 200 consecutive days; (b) Daily change in the Google stock price for 200 consecutive days; (c) Annual number of strikes in the US; (d) Monthly sales of new one-family houses sold in the US; (e) Annual price of a dozen eggs in the US (constant dollars); (f) Monthly total of pigs slaughtered in Victoria, Australia; (g) Annual total of lynx trapped in the McKenzie River district of north-west Canada; (h) Monthly Australian beer production; (</a:t>
            </a:r>
            <a:r>
              <a:rPr lang="en-US" sz="1400" dirty="0" err="1"/>
              <a:t>i</a:t>
            </a:r>
            <a:r>
              <a:rPr lang="en-US" sz="1400" dirty="0"/>
              <a:t>) Monthly Australian electricity production.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C04F4-F8FF-0045-9304-D54716A1A8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8D693777-385B-4049-8275-AC1F7C86E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80" y="1219200"/>
            <a:ext cx="4663440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6387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D662B-E1AE-6F43-85E7-8577F09F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Dynamic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AD05-E6AD-9D40-A862-BADCA9C047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732AE-BFAE-1A4A-91BE-305DD097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43668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2672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nline Media 20" descr="Screen Recording 2019-10-24 at 10.23.27.mov">
            <a:hlinkClick r:id="" action="ppaction://media"/>
            <a:extLst>
              <a:ext uri="{FF2B5EF4-FFF2-40B4-BE49-F238E27FC236}">
                <a16:creationId xmlns:a16="http://schemas.microsoft.com/office/drawing/2014/main" id="{C7C8F745-B896-FE40-983D-A51B011F4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1670" y="1752600"/>
            <a:ext cx="2103120" cy="197596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44A2D-F41B-EF46-BA4F-D93AB8A5E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Dynamic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D532F-C76C-8547-94D0-55916E681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2612571" cy="487680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Analyze the state 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Predict time series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deterministic chaos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Characterize nonlinearity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Detect causality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75851-7A4E-8740-9F90-95B9E20DB0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37F48-6099-E543-9770-5C75512E6C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2" t="19360" r="6250" b="4687"/>
          <a:stretch/>
        </p:blipFill>
        <p:spPr>
          <a:xfrm>
            <a:off x="5577840" y="1316736"/>
            <a:ext cx="2651760" cy="1448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3A792-B2CD-764F-B0F9-D7CB2A7E3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928" y="3907987"/>
            <a:ext cx="2633472" cy="1843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B2F53-BE05-CE40-9C52-EFA6012C4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688" y="2590800"/>
            <a:ext cx="2651760" cy="1856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8F63FB-9327-1B4A-BCAC-BC06989012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46" t="8878" r="5853" b="7009"/>
          <a:stretch/>
        </p:blipFill>
        <p:spPr>
          <a:xfrm>
            <a:off x="5925312" y="4572000"/>
            <a:ext cx="2651760" cy="13258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CB9972-B060-8C4F-B108-451F32514434}"/>
              </a:ext>
            </a:extLst>
          </p:cNvPr>
          <p:cNvSpPr txBox="1"/>
          <p:nvPr/>
        </p:nvSpPr>
        <p:spPr>
          <a:xfrm>
            <a:off x="5063661" y="1894335"/>
            <a:ext cx="284460" cy="2931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FD983E-A4C7-814A-B582-5BBC2DFC2FA1}"/>
              </a:ext>
            </a:extLst>
          </p:cNvPr>
          <p:cNvSpPr txBox="1"/>
          <p:nvPr/>
        </p:nvSpPr>
        <p:spPr>
          <a:xfrm>
            <a:off x="5049540" y="4096577"/>
            <a:ext cx="284460" cy="2931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63EF1-6C13-B74C-BB82-3EB0484EE0DB}"/>
              </a:ext>
            </a:extLst>
          </p:cNvPr>
          <p:cNvSpPr txBox="1"/>
          <p:nvPr/>
        </p:nvSpPr>
        <p:spPr>
          <a:xfrm>
            <a:off x="5963940" y="2745936"/>
            <a:ext cx="284460" cy="2931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0DEBEC-64A0-8449-A2D0-1AB4BFA073F0}"/>
              </a:ext>
            </a:extLst>
          </p:cNvPr>
          <p:cNvSpPr txBox="1"/>
          <p:nvPr/>
        </p:nvSpPr>
        <p:spPr>
          <a:xfrm>
            <a:off x="8275911" y="5576498"/>
            <a:ext cx="284460" cy="2931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766C5-21B9-D94C-A82C-4CC419245889}"/>
              </a:ext>
            </a:extLst>
          </p:cNvPr>
          <p:cNvSpPr txBox="1"/>
          <p:nvPr/>
        </p:nvSpPr>
        <p:spPr>
          <a:xfrm>
            <a:off x="5963940" y="1371600"/>
            <a:ext cx="284460" cy="293132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42352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FCC8-5CA2-A544-B308-ED26FCA8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Pipeline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31084578-4DDA-3942-8D96-6D8FC219A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02" y="1284287"/>
            <a:ext cx="5007195" cy="4876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ED11D-A815-984E-8AFE-B6FE00DF5F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37F61D-0A1E-5D4F-A244-014EED99902A}"/>
              </a:ext>
            </a:extLst>
          </p:cNvPr>
          <p:cNvSpPr/>
          <p:nvPr/>
        </p:nvSpPr>
        <p:spPr bwMode="auto">
          <a:xfrm>
            <a:off x="1916002" y="1389888"/>
            <a:ext cx="5010912" cy="3733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250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47B3-DD11-034C-9716-671ACC3C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Demonstrated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BB2B4-B73A-3449-B85A-EC6AAE7A2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EEB68-0331-1940-B678-623586EC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192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2039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47B3-DD11-034C-9716-671ACC3C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Demonstrated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BB2B4-B73A-3449-B85A-EC6AAE7A2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4A29B-6504-C344-9FC0-4D3A23DF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84221"/>
            <a:ext cx="2468880" cy="1738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500BA1-2F65-E247-86A4-9E5D56B7E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779520"/>
            <a:ext cx="2468880" cy="2468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80D5D-F528-4E47-A04C-6E29BB456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20" y="1219200"/>
            <a:ext cx="2468880" cy="2468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C2BA3-8D52-914B-AD79-3A5F64A7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120" y="3779520"/>
            <a:ext cx="2468880" cy="2468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3051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E945-5003-6646-B03E-BC1C6373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Demonstrated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BDC88-4DFE-164D-9DD3-862D3EC7D9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78E4E3-A5D4-954E-B0D3-E2E5BE9582EF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4648200" y="1676400"/>
            <a:ext cx="41148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0C9C33-1B06-3F41-BB7D-F8B6370CD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676400"/>
            <a:ext cx="41148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7488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Study 1 (complete*)</a:t>
            </a:r>
          </a:p>
          <a:p>
            <a:pPr lvl="1"/>
            <a:r>
              <a:rPr lang="en-US" sz="2400" dirty="0"/>
              <a:t>Background</a:t>
            </a:r>
          </a:p>
          <a:p>
            <a:pPr lvl="1"/>
            <a:r>
              <a:rPr lang="en-US" sz="2400" dirty="0"/>
              <a:t>Experiments</a:t>
            </a:r>
          </a:p>
          <a:p>
            <a:pPr lvl="1"/>
            <a:r>
              <a:rPr lang="en-US" sz="2400" dirty="0"/>
              <a:t>Results</a:t>
            </a:r>
          </a:p>
          <a:p>
            <a:pPr lvl="1"/>
            <a:r>
              <a:rPr lang="en-US" sz="2400" dirty="0"/>
              <a:t>Conclusions</a:t>
            </a:r>
          </a:p>
          <a:p>
            <a:r>
              <a:rPr lang="en-US" dirty="0"/>
              <a:t>Study 2 (ongoing)</a:t>
            </a:r>
          </a:p>
          <a:p>
            <a:pPr lvl="1"/>
            <a:r>
              <a:rPr lang="en-US" sz="2400" dirty="0"/>
              <a:t>Background</a:t>
            </a:r>
          </a:p>
          <a:p>
            <a:pPr lvl="1"/>
            <a:r>
              <a:rPr lang="en-US" sz="2400" dirty="0"/>
              <a:t>Demonstrated capabilities</a:t>
            </a:r>
          </a:p>
          <a:p>
            <a:pPr lvl="1"/>
            <a:r>
              <a:rPr lang="en-US" sz="2400" dirty="0"/>
              <a:t>Thoughts going forward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DC660-BBF8-BB44-9DB0-3FB291C9D666}"/>
              </a:ext>
            </a:extLst>
          </p:cNvPr>
          <p:cNvSpPr txBox="1"/>
          <p:nvPr/>
        </p:nvSpPr>
        <p:spPr>
          <a:xfrm>
            <a:off x="7838042" y="5864423"/>
            <a:ext cx="1153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*essentially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125390"/>
      </p:ext>
    </p:extLst>
  </p:cSld>
  <p:clrMapOvr>
    <a:masterClrMapping/>
  </p:clrMapOvr>
  <p:transition advTm="3454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C502B-D2BC-CC4A-8E58-84BD669A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Demonstrated Capabilities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45B3-A64F-1148-9FE3-55C750D3B6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11D6CA-A4E2-E747-8943-7F9F45E25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19" y="1295400"/>
            <a:ext cx="73152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212256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FF56-E409-8F45-A3E8-F7F54110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4F747-345E-2349-B80F-F7DDAE210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4876800"/>
          </a:xfrm>
        </p:spPr>
        <p:txBody>
          <a:bodyPr/>
          <a:lstStyle/>
          <a:p>
            <a:r>
              <a:rPr lang="en-US" dirty="0"/>
              <a:t>Collect more simulated flight data</a:t>
            </a:r>
          </a:p>
          <a:p>
            <a:r>
              <a:rPr lang="en-US" dirty="0"/>
              <a:t>Ensure better understanding of implications of EDM</a:t>
            </a:r>
          </a:p>
          <a:p>
            <a:r>
              <a:rPr lang="en-US" dirty="0"/>
              <a:t>Identify states present in a system (e.g., takeoff, stall)?</a:t>
            </a:r>
          </a:p>
          <a:p>
            <a:r>
              <a:rPr lang="en-US" dirty="0"/>
              <a:t>Apply EDM methodology to further analyze CAN data*</a:t>
            </a:r>
          </a:p>
          <a:p>
            <a:r>
              <a:rPr lang="en-US" dirty="0"/>
              <a:t>Reach: establish preliminary intrusion detection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E96CA-9ADA-EC4B-BA87-5A1C2C9393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D5A5F-CDC5-7E42-B0D5-33326D59BD77}"/>
              </a:ext>
            </a:extLst>
          </p:cNvPr>
          <p:cNvSpPr txBox="1"/>
          <p:nvPr/>
        </p:nvSpPr>
        <p:spPr>
          <a:xfrm>
            <a:off x="4800600" y="5864423"/>
            <a:ext cx="4177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*time series labels required for causality detection</a:t>
            </a:r>
          </a:p>
        </p:txBody>
      </p:sp>
    </p:spTree>
    <p:extLst>
      <p:ext uri="{BB962C8B-B14F-4D97-AF65-F5344CB8AC3E}">
        <p14:creationId xmlns:p14="http://schemas.microsoft.com/office/powerpoint/2010/main" val="40788882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B67BC-25A7-6442-BAFA-5F052B16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3799D-7D10-B348-BCCA-7C14B5F715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3B3704-38A5-0044-B964-2EDC73837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8" t="4403" r="22172" b="8838"/>
          <a:stretch/>
        </p:blipFill>
        <p:spPr>
          <a:xfrm>
            <a:off x="3200400" y="1703387"/>
            <a:ext cx="2743200" cy="40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8561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EB4D0B-1952-7747-9547-E160A719E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FDDD9D-5116-7E47-91E2-598ADAFBA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224838" cy="4419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Can deep learning tools effectively determine which </a:t>
            </a:r>
          </a:p>
          <a:p>
            <a:pPr marL="0" indent="0" algn="ctr">
              <a:buNone/>
            </a:pPr>
            <a:r>
              <a:rPr lang="en-US" dirty="0"/>
              <a:t>vehicle generated a given segment of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80203-0E3F-7044-A7B5-63E5222D34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2005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A431-A71E-2C42-A280-F3965B37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Area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7B84D-A775-4D43-9FEF-F3B9CAF1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EA789C-D27A-4D14-8B81-63A023EE865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F457F4-1D64-6544-BE34-A9A4E10A6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908735"/>
            <a:ext cx="7289800" cy="787400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833E1E75-F233-914D-B5DF-390E3D6F4EBD}"/>
              </a:ext>
            </a:extLst>
          </p:cNvPr>
          <p:cNvSpPr/>
          <p:nvPr/>
        </p:nvSpPr>
        <p:spPr bwMode="auto">
          <a:xfrm>
            <a:off x="908304" y="4800600"/>
            <a:ext cx="3785616" cy="996696"/>
          </a:xfrm>
          <a:prstGeom prst="frame">
            <a:avLst/>
          </a:prstGeom>
          <a:solidFill>
            <a:srgbClr val="CC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8FA81C40-05A0-9647-8EE7-B4B1B2DCE100}"/>
              </a:ext>
            </a:extLst>
          </p:cNvPr>
          <p:cNvSpPr/>
          <p:nvPr/>
        </p:nvSpPr>
        <p:spPr bwMode="auto">
          <a:xfrm>
            <a:off x="5352288" y="4800600"/>
            <a:ext cx="1627632" cy="996696"/>
          </a:xfrm>
          <a:prstGeom prst="frame">
            <a:avLst/>
          </a:prstGeom>
          <a:solidFill>
            <a:srgbClr val="CC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5A9ED9-39E2-3141-91AD-DE20BF073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1314437"/>
            <a:ext cx="7040880" cy="32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15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0758-FE3D-B748-A0F2-1389E302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58F24-B05A-E24C-A667-47D7AE701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each of three disparate experiments: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Process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Iteratively evaluate deep learning models (MLP, CNN)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Re-evaluate the optimal models</a:t>
            </a:r>
          </a:p>
          <a:p>
            <a:pPr marL="912812" lvl="1" indent="-514350">
              <a:buFont typeface="+mj-lt"/>
              <a:buAutoNum type="alphaLcPeriod"/>
            </a:pPr>
            <a:r>
              <a:rPr lang="en-US" sz="2400" dirty="0"/>
              <a:t>Train/test using the full dataset</a:t>
            </a:r>
          </a:p>
          <a:p>
            <a:pPr marL="912812" lvl="1" indent="-514350">
              <a:buFont typeface="+mj-lt"/>
              <a:buAutoNum type="alphaLcPeriod"/>
            </a:pPr>
            <a:r>
              <a:rPr lang="en-US" sz="2400" dirty="0"/>
              <a:t>Train/test using a balanced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D854F5-98B1-4145-A88C-35439BA6F2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4EA789C-D27A-4D14-8B81-63A023EE865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910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A062-EC6C-DE4F-9083-E9D5FF74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Exp. 1: Ordered Data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FBE53-3107-5A4D-BA67-1DF16DFE8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345398"/>
              </p:ext>
            </p:extLst>
          </p:nvPr>
        </p:nvGraphicFramePr>
        <p:xfrm>
          <a:off x="7441247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E5379B-8953-AF4A-BE0F-217727524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425841"/>
              </p:ext>
            </p:extLst>
          </p:nvPr>
        </p:nvGraphicFramePr>
        <p:xfrm>
          <a:off x="794383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1E9FE7-31C1-A545-BC04-DC7A88445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773874"/>
              </p:ext>
            </p:extLst>
          </p:nvPr>
        </p:nvGraphicFramePr>
        <p:xfrm>
          <a:off x="2576917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750DAD-8209-D64A-81CC-73B57950C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19485"/>
              </p:ext>
            </p:extLst>
          </p:nvPr>
        </p:nvGraphicFramePr>
        <p:xfrm>
          <a:off x="4361382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CC6AA8-DB23-D749-A5F2-42D1135E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01074"/>
              </p:ext>
            </p:extLst>
          </p:nvPr>
        </p:nvGraphicFramePr>
        <p:xfrm>
          <a:off x="6145847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C392ED-E703-0A44-83BC-3BE335A60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44753"/>
              </p:ext>
            </p:extLst>
          </p:nvPr>
        </p:nvGraphicFramePr>
        <p:xfrm>
          <a:off x="1331915" y="3980180"/>
          <a:ext cx="686117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035319791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864683502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307658404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1280861292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3315799386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3818070242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134924566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657833976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1771885878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2032126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20240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C985C-0BB3-E443-8FF9-67A3C6628655}"/>
              </a:ext>
            </a:extLst>
          </p:cNvPr>
          <p:cNvCxnSpPr>
            <a:cxnSpLocks/>
          </p:cNvCxnSpPr>
          <p:nvPr/>
        </p:nvCxnSpPr>
        <p:spPr bwMode="auto">
          <a:xfrm flipH="1">
            <a:off x="1721912" y="2875280"/>
            <a:ext cx="480146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A60EB3-5B11-1048-9D1D-C737F474C22C}"/>
              </a:ext>
            </a:extLst>
          </p:cNvPr>
          <p:cNvCxnSpPr>
            <a:cxnSpLocks/>
          </p:cNvCxnSpPr>
          <p:nvPr/>
        </p:nvCxnSpPr>
        <p:spPr bwMode="auto">
          <a:xfrm flipH="1">
            <a:off x="2382206" y="2875280"/>
            <a:ext cx="1580194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EB4A9A-38FA-4A41-BC9D-ABC483A667D0}"/>
              </a:ext>
            </a:extLst>
          </p:cNvPr>
          <p:cNvCxnSpPr>
            <a:cxnSpLocks/>
          </p:cNvCxnSpPr>
          <p:nvPr/>
        </p:nvCxnSpPr>
        <p:spPr bwMode="auto">
          <a:xfrm flipH="1">
            <a:off x="3064629" y="2875280"/>
            <a:ext cx="2726571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7544A2-EFDD-2A46-AF49-59EF876C789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89954" y="2875280"/>
            <a:ext cx="3753846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C691252-7B91-CA4B-B9C3-A75B5ED03E73}"/>
              </a:ext>
            </a:extLst>
          </p:cNvPr>
          <p:cNvSpPr txBox="1"/>
          <p:nvPr/>
        </p:nvSpPr>
        <p:spPr>
          <a:xfrm>
            <a:off x="457200" y="1600200"/>
            <a:ext cx="685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Time</a:t>
            </a:r>
            <a:r>
              <a:rPr lang="en-US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2A038A-799E-4643-8995-7572792FF39E}"/>
              </a:ext>
            </a:extLst>
          </p:cNvPr>
          <p:cNvCxnSpPr>
            <a:cxnSpLocks/>
          </p:cNvCxnSpPr>
          <p:nvPr/>
        </p:nvCxnSpPr>
        <p:spPr bwMode="auto">
          <a:xfrm>
            <a:off x="1066800" y="1828800"/>
            <a:ext cx="7391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63FE9F-F711-D847-9935-CEAA12FA7C15}"/>
              </a:ext>
            </a:extLst>
          </p:cNvPr>
          <p:cNvSpPr txBox="1"/>
          <p:nvPr/>
        </p:nvSpPr>
        <p:spPr>
          <a:xfrm>
            <a:off x="1331915" y="44817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sample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6DCB03-6CCE-814A-B9F9-12A1A8F089B6}"/>
              </a:ext>
            </a:extLst>
          </p:cNvPr>
          <p:cNvSpPr txBox="1"/>
          <p:nvPr/>
        </p:nvSpPr>
        <p:spPr>
          <a:xfrm>
            <a:off x="7062334" y="4481717"/>
            <a:ext cx="1059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1024 bytes</a:t>
            </a:r>
          </a:p>
        </p:txBody>
      </p:sp>
    </p:spTree>
    <p:extLst>
      <p:ext uri="{BB962C8B-B14F-4D97-AF65-F5344CB8AC3E}">
        <p14:creationId xmlns:p14="http://schemas.microsoft.com/office/powerpoint/2010/main" val="57870993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A062-EC6C-DE4F-9083-E9D5FF74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Exp. 2: Ordered </a:t>
            </a:r>
            <a:r>
              <a:rPr lang="en-US" dirty="0" err="1"/>
              <a:t>ArbIDs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FBE53-3107-5A4D-BA67-1DF16DFE8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663320"/>
              </p:ext>
            </p:extLst>
          </p:nvPr>
        </p:nvGraphicFramePr>
        <p:xfrm>
          <a:off x="7441247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E5379B-8953-AF4A-BE0F-217727524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10046"/>
              </p:ext>
            </p:extLst>
          </p:nvPr>
        </p:nvGraphicFramePr>
        <p:xfrm>
          <a:off x="794383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1E9FE7-31C1-A545-BC04-DC7A88445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17042"/>
              </p:ext>
            </p:extLst>
          </p:nvPr>
        </p:nvGraphicFramePr>
        <p:xfrm>
          <a:off x="2576917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750DAD-8209-D64A-81CC-73B57950C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86423"/>
              </p:ext>
            </p:extLst>
          </p:nvPr>
        </p:nvGraphicFramePr>
        <p:xfrm>
          <a:off x="4361382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CC6AA8-DB23-D749-A5F2-42D1135E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6442"/>
              </p:ext>
            </p:extLst>
          </p:nvPr>
        </p:nvGraphicFramePr>
        <p:xfrm>
          <a:off x="6145847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C392ED-E703-0A44-83BC-3BE335A60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711797"/>
              </p:ext>
            </p:extLst>
          </p:nvPr>
        </p:nvGraphicFramePr>
        <p:xfrm>
          <a:off x="1331915" y="3980180"/>
          <a:ext cx="686117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035319791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864683502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307658404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1280861292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3315799386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3818070242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134924566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657833976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1771885878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2032126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20240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C985C-0BB3-E443-8FF9-67A3C6628655}"/>
              </a:ext>
            </a:extLst>
          </p:cNvPr>
          <p:cNvCxnSpPr>
            <a:cxnSpLocks/>
          </p:cNvCxnSpPr>
          <p:nvPr/>
        </p:nvCxnSpPr>
        <p:spPr bwMode="auto">
          <a:xfrm>
            <a:off x="1143000" y="2875280"/>
            <a:ext cx="578912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A60EB3-5B11-1048-9D1D-C737F474C22C}"/>
              </a:ext>
            </a:extLst>
          </p:cNvPr>
          <p:cNvCxnSpPr>
            <a:cxnSpLocks/>
          </p:cNvCxnSpPr>
          <p:nvPr/>
        </p:nvCxnSpPr>
        <p:spPr bwMode="auto">
          <a:xfrm flipH="1">
            <a:off x="2382206" y="2875280"/>
            <a:ext cx="513394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EB4A9A-38FA-4A41-BC9D-ABC483A667D0}"/>
              </a:ext>
            </a:extLst>
          </p:cNvPr>
          <p:cNvCxnSpPr>
            <a:cxnSpLocks/>
          </p:cNvCxnSpPr>
          <p:nvPr/>
        </p:nvCxnSpPr>
        <p:spPr bwMode="auto">
          <a:xfrm flipH="1">
            <a:off x="3064630" y="2875280"/>
            <a:ext cx="1659770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7544A2-EFDD-2A46-AF49-59EF876C7891}"/>
              </a:ext>
            </a:extLst>
          </p:cNvPr>
          <p:cNvCxnSpPr>
            <a:cxnSpLocks/>
          </p:cNvCxnSpPr>
          <p:nvPr/>
        </p:nvCxnSpPr>
        <p:spPr bwMode="auto">
          <a:xfrm flipH="1">
            <a:off x="3789954" y="2875280"/>
            <a:ext cx="2763246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C691252-7B91-CA4B-B9C3-A75B5ED03E73}"/>
              </a:ext>
            </a:extLst>
          </p:cNvPr>
          <p:cNvSpPr txBox="1"/>
          <p:nvPr/>
        </p:nvSpPr>
        <p:spPr>
          <a:xfrm>
            <a:off x="457200" y="1600200"/>
            <a:ext cx="685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Time</a:t>
            </a:r>
            <a:r>
              <a:rPr lang="en-US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2A038A-799E-4643-8995-7572792FF39E}"/>
              </a:ext>
            </a:extLst>
          </p:cNvPr>
          <p:cNvCxnSpPr>
            <a:cxnSpLocks/>
          </p:cNvCxnSpPr>
          <p:nvPr/>
        </p:nvCxnSpPr>
        <p:spPr bwMode="auto">
          <a:xfrm>
            <a:off x="1066800" y="1828800"/>
            <a:ext cx="7391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63FE9F-F711-D847-9935-CEAA12FA7C15}"/>
              </a:ext>
            </a:extLst>
          </p:cNvPr>
          <p:cNvSpPr txBox="1"/>
          <p:nvPr/>
        </p:nvSpPr>
        <p:spPr>
          <a:xfrm>
            <a:off x="1331915" y="44817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sample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6DCB03-6CCE-814A-B9F9-12A1A8F089B6}"/>
              </a:ext>
            </a:extLst>
          </p:cNvPr>
          <p:cNvSpPr txBox="1"/>
          <p:nvPr/>
        </p:nvSpPr>
        <p:spPr>
          <a:xfrm>
            <a:off x="7305992" y="4481717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N = 128</a:t>
            </a:r>
          </a:p>
        </p:txBody>
      </p:sp>
    </p:spTree>
    <p:extLst>
      <p:ext uri="{BB962C8B-B14F-4D97-AF65-F5344CB8AC3E}">
        <p14:creationId xmlns:p14="http://schemas.microsoft.com/office/powerpoint/2010/main" val="153977069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A062-EC6C-DE4F-9083-E9D5FF74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Exp. 3: Unordered Data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FFBE53-3107-5A4D-BA67-1DF16DFE8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38178"/>
              </p:ext>
            </p:extLst>
          </p:nvPr>
        </p:nvGraphicFramePr>
        <p:xfrm>
          <a:off x="7441247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E5379B-8953-AF4A-BE0F-217727524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23711"/>
              </p:ext>
            </p:extLst>
          </p:nvPr>
        </p:nvGraphicFramePr>
        <p:xfrm>
          <a:off x="794383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1E9FE7-31C1-A545-BC04-DC7A88445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34409"/>
              </p:ext>
            </p:extLst>
          </p:nvPr>
        </p:nvGraphicFramePr>
        <p:xfrm>
          <a:off x="2576917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750DAD-8209-D64A-81CC-73B57950C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83909"/>
              </p:ext>
            </p:extLst>
          </p:nvPr>
        </p:nvGraphicFramePr>
        <p:xfrm>
          <a:off x="4361382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CC6AA8-DB23-D749-A5F2-42D1135E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13010"/>
              </p:ext>
            </p:extLst>
          </p:nvPr>
        </p:nvGraphicFramePr>
        <p:xfrm>
          <a:off x="6145847" y="2133600"/>
          <a:ext cx="1702753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181335369"/>
                    </a:ext>
                  </a:extLst>
                </a:gridCol>
                <a:gridCol w="409893">
                  <a:extLst>
                    <a:ext uri="{9D8B030D-6E8A-4147-A177-3AD203B41FA5}">
                      <a16:colId xmlns:a16="http://schemas.microsoft.com/office/drawing/2014/main" val="1380902284"/>
                    </a:ext>
                  </a:extLst>
                </a:gridCol>
                <a:gridCol w="606743">
                  <a:extLst>
                    <a:ext uri="{9D8B030D-6E8A-4147-A177-3AD203B41FA5}">
                      <a16:colId xmlns:a16="http://schemas.microsoft.com/office/drawing/2014/main" val="197959512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CAN packet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31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ArbID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2336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C392ED-E703-0A44-83BC-3BE335A60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075592"/>
              </p:ext>
            </p:extLst>
          </p:nvPr>
        </p:nvGraphicFramePr>
        <p:xfrm>
          <a:off x="1331915" y="3980180"/>
          <a:ext cx="686117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6117">
                  <a:extLst>
                    <a:ext uri="{9D8B030D-6E8A-4147-A177-3AD203B41FA5}">
                      <a16:colId xmlns:a16="http://schemas.microsoft.com/office/drawing/2014/main" val="2035319791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864683502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307658404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1280861292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3315799386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3818070242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134924566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657833976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1771885878"/>
                    </a:ext>
                  </a:extLst>
                </a:gridCol>
                <a:gridCol w="686117">
                  <a:extLst>
                    <a:ext uri="{9D8B030D-6E8A-4147-A177-3AD203B41FA5}">
                      <a16:colId xmlns:a16="http://schemas.microsoft.com/office/drawing/2014/main" val="2032126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20240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C985C-0BB3-E443-8FF9-67A3C6628655}"/>
              </a:ext>
            </a:extLst>
          </p:cNvPr>
          <p:cNvCxnSpPr>
            <a:cxnSpLocks/>
          </p:cNvCxnSpPr>
          <p:nvPr/>
        </p:nvCxnSpPr>
        <p:spPr bwMode="auto">
          <a:xfrm>
            <a:off x="2202056" y="2875280"/>
            <a:ext cx="1607944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A60EB3-5B11-1048-9D1D-C737F474C22C}"/>
              </a:ext>
            </a:extLst>
          </p:cNvPr>
          <p:cNvCxnSpPr>
            <a:cxnSpLocks/>
          </p:cNvCxnSpPr>
          <p:nvPr/>
        </p:nvCxnSpPr>
        <p:spPr bwMode="auto">
          <a:xfrm flipH="1">
            <a:off x="3048000" y="2875280"/>
            <a:ext cx="914400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EB4A9A-38FA-4A41-BC9D-ABC483A667D0}"/>
              </a:ext>
            </a:extLst>
          </p:cNvPr>
          <p:cNvCxnSpPr>
            <a:cxnSpLocks/>
          </p:cNvCxnSpPr>
          <p:nvPr/>
        </p:nvCxnSpPr>
        <p:spPr bwMode="auto">
          <a:xfrm flipH="1">
            <a:off x="1676400" y="2875280"/>
            <a:ext cx="4114800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7544A2-EFDD-2A46-AF49-59EF876C7891}"/>
              </a:ext>
            </a:extLst>
          </p:cNvPr>
          <p:cNvCxnSpPr>
            <a:cxnSpLocks/>
          </p:cNvCxnSpPr>
          <p:nvPr/>
        </p:nvCxnSpPr>
        <p:spPr bwMode="auto">
          <a:xfrm flipH="1">
            <a:off x="2362200" y="2875280"/>
            <a:ext cx="5181600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C691252-7B91-CA4B-B9C3-A75B5ED03E73}"/>
              </a:ext>
            </a:extLst>
          </p:cNvPr>
          <p:cNvSpPr txBox="1"/>
          <p:nvPr/>
        </p:nvSpPr>
        <p:spPr>
          <a:xfrm>
            <a:off x="457200" y="1600200"/>
            <a:ext cx="685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Time</a:t>
            </a:r>
            <a:r>
              <a:rPr lang="en-US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2A038A-799E-4643-8995-7572792FF39E}"/>
              </a:ext>
            </a:extLst>
          </p:cNvPr>
          <p:cNvCxnSpPr>
            <a:cxnSpLocks/>
          </p:cNvCxnSpPr>
          <p:nvPr/>
        </p:nvCxnSpPr>
        <p:spPr bwMode="auto">
          <a:xfrm>
            <a:off x="1066800" y="1828800"/>
            <a:ext cx="73914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B63FE9F-F711-D847-9935-CEAA12FA7C15}"/>
              </a:ext>
            </a:extLst>
          </p:cNvPr>
          <p:cNvSpPr txBox="1"/>
          <p:nvPr/>
        </p:nvSpPr>
        <p:spPr>
          <a:xfrm>
            <a:off x="1331915" y="4481717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sample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6DCB03-6CCE-814A-B9F9-12A1A8F089B6}"/>
              </a:ext>
            </a:extLst>
          </p:cNvPr>
          <p:cNvSpPr txBox="1"/>
          <p:nvPr/>
        </p:nvSpPr>
        <p:spPr>
          <a:xfrm>
            <a:off x="7062334" y="4481717"/>
            <a:ext cx="1059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1024 bytes</a:t>
            </a:r>
          </a:p>
        </p:txBody>
      </p:sp>
    </p:spTree>
    <p:extLst>
      <p:ext uri="{BB962C8B-B14F-4D97-AF65-F5344CB8AC3E}">
        <p14:creationId xmlns:p14="http://schemas.microsoft.com/office/powerpoint/2010/main" val="4470615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6765C8-ECAB-C548-9519-0D4FCEF8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DBF3BA-2471-0B43-B7ED-1694A75EFF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4EA789C-D27A-4D14-8B81-63A023EE865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E8CD0F8-8E84-B94E-96C2-B8E34B6D9F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776163"/>
              </p:ext>
            </p:extLst>
          </p:nvPr>
        </p:nvGraphicFramePr>
        <p:xfrm>
          <a:off x="586009" y="2590800"/>
          <a:ext cx="8027544" cy="225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7405">
                  <a:extLst>
                    <a:ext uri="{9D8B030D-6E8A-4147-A177-3AD203B41FA5}">
                      <a16:colId xmlns:a16="http://schemas.microsoft.com/office/drawing/2014/main" val="2203417445"/>
                    </a:ext>
                  </a:extLst>
                </a:gridCol>
                <a:gridCol w="1741805">
                  <a:extLst>
                    <a:ext uri="{9D8B030D-6E8A-4147-A177-3AD203B41FA5}">
                      <a16:colId xmlns:a16="http://schemas.microsoft.com/office/drawing/2014/main" val="2302110056"/>
                    </a:ext>
                  </a:extLst>
                </a:gridCol>
                <a:gridCol w="1856486">
                  <a:extLst>
                    <a:ext uri="{9D8B030D-6E8A-4147-A177-3AD203B41FA5}">
                      <a16:colId xmlns:a16="http://schemas.microsoft.com/office/drawing/2014/main" val="3343001769"/>
                    </a:ext>
                  </a:extLst>
                </a:gridCol>
                <a:gridCol w="1800924">
                  <a:extLst>
                    <a:ext uri="{9D8B030D-6E8A-4147-A177-3AD203B41FA5}">
                      <a16:colId xmlns:a16="http://schemas.microsoft.com/office/drawing/2014/main" val="22121685"/>
                    </a:ext>
                  </a:extLst>
                </a:gridCol>
                <a:gridCol w="1800924">
                  <a:extLst>
                    <a:ext uri="{9D8B030D-6E8A-4147-A177-3AD203B41FA5}">
                      <a16:colId xmlns:a16="http://schemas.microsoft.com/office/drawing/2014/main" val="54290499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Dataset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Ordered Data Accuracy</a:t>
                      </a:r>
                      <a:r>
                        <a:rPr lang="en-US" sz="1600" b="1" baseline="30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Ordered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</a:rPr>
                        <a:t>ArbIDs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 Accuracy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Unordered Data Accuracy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21186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MLP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Imbalanced (full)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94.46 %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82.08 %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59.26 %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5326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MLP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Balanced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67.48 %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68.16 %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42.04 %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39076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05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Imbalanced (full)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99.64 %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99.52 %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98.83 %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939373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05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CNN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Balanced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95.63 %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99.05 %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75.22 %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76605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05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89.30 %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87.20 %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68.84 %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87080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061D5D-2913-0F45-B88B-1B03D37651E9}"/>
              </a:ext>
            </a:extLst>
          </p:cNvPr>
          <p:cNvSpPr txBox="1"/>
          <p:nvPr/>
        </p:nvSpPr>
        <p:spPr>
          <a:xfrm>
            <a:off x="533400" y="5052536"/>
            <a:ext cx="25603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Multilayer perceptron</a:t>
            </a:r>
          </a:p>
          <a:p>
            <a:r>
              <a:rPr lang="en-US" sz="1400" baseline="30000" dirty="0"/>
              <a:t>2</a:t>
            </a:r>
            <a:r>
              <a:rPr lang="en-US" sz="1400" dirty="0"/>
              <a:t>Convolutional neural network</a:t>
            </a:r>
          </a:p>
          <a:p>
            <a:r>
              <a:rPr lang="en-US" sz="1400" baseline="30000" dirty="0"/>
              <a:t>3</a:t>
            </a:r>
            <a:r>
              <a:rPr lang="en-US" sz="1400" dirty="0"/>
              <a:t>Balanced accuracy</a:t>
            </a:r>
          </a:p>
        </p:txBody>
      </p:sp>
    </p:spTree>
    <p:extLst>
      <p:ext uri="{BB962C8B-B14F-4D97-AF65-F5344CB8AC3E}">
        <p14:creationId xmlns:p14="http://schemas.microsoft.com/office/powerpoint/2010/main" val="108635826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AFIT_PP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AFIT_PP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AFIT_PPT_TEMPLATE</Template>
  <TotalTime>15710</TotalTime>
  <Words>650</Words>
  <Application>Microsoft Macintosh PowerPoint</Application>
  <PresentationFormat>On-screen Show (4:3)</PresentationFormat>
  <Paragraphs>227</Paragraphs>
  <Slides>22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System Font Regular</vt:lpstr>
      <vt:lpstr>Wingdings</vt:lpstr>
      <vt:lpstr>AFIT_PPT_TEMPLATE</vt:lpstr>
      <vt:lpstr>1_AFIT_PPT_TEMPLATE</vt:lpstr>
      <vt:lpstr>PowerPoint Presentation</vt:lpstr>
      <vt:lpstr>Overview</vt:lpstr>
      <vt:lpstr>Study 1</vt:lpstr>
      <vt:lpstr>Controller Area Network</vt:lpstr>
      <vt:lpstr>Methodology</vt:lpstr>
      <vt:lpstr>Exp. 1: Ordered Data</vt:lpstr>
      <vt:lpstr>Exp. 2: Ordered ArbIDs</vt:lpstr>
      <vt:lpstr>Exp. 3: Unordered Data</vt:lpstr>
      <vt:lpstr>Results</vt:lpstr>
      <vt:lpstr>Conclusions</vt:lpstr>
      <vt:lpstr>Study 1 ⟶ Study 2</vt:lpstr>
      <vt:lpstr>Study 2</vt:lpstr>
      <vt:lpstr>Time Series</vt:lpstr>
      <vt:lpstr>Empirical Dynamic Modeling</vt:lpstr>
      <vt:lpstr>Empirical Dynamic Modeling</vt:lpstr>
      <vt:lpstr>Reverse Engineering Pipeline</vt:lpstr>
      <vt:lpstr>Demonstrated Capabilities</vt:lpstr>
      <vt:lpstr>Demonstrated Capabilities</vt:lpstr>
      <vt:lpstr>Demonstrated Capabilities</vt:lpstr>
      <vt:lpstr>Demonstrated Capabilities</vt:lpstr>
      <vt:lpstr>Going Forward</vt:lpstr>
      <vt:lpstr>Questions/Concerns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AFIT</dc:subject>
  <dc:creator>Yong Sinn</dc:creator>
  <cp:lastModifiedBy>Crow, David R. (Student)</cp:lastModifiedBy>
  <cp:revision>408</cp:revision>
  <dcterms:created xsi:type="dcterms:W3CDTF">2012-10-01T11:38:02Z</dcterms:created>
  <dcterms:modified xsi:type="dcterms:W3CDTF">2020-01-14T18:30:37Z</dcterms:modified>
</cp:coreProperties>
</file>